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60" r:id="rId3"/>
    <p:sldId id="261" r:id="rId4"/>
    <p:sldId id="263" r:id="rId5"/>
    <p:sldId id="264" r:id="rId6"/>
    <p:sldId id="265" r:id="rId7"/>
    <p:sldId id="270" r:id="rId8"/>
    <p:sldId id="274" r:id="rId9"/>
    <p:sldId id="275" r:id="rId10"/>
    <p:sldId id="279" r:id="rId11"/>
  </p:sldIdLst>
  <p:sldSz cx="18288000" cy="10287000"/>
  <p:notesSz cx="6858000" cy="9144000"/>
  <p:embeddedFontLs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Economica Bold" panose="020B0604020202020204" charset="0"/>
      <p:regular r:id="rId16"/>
    </p:embeddedFont>
    <p:embeddedFont>
      <p:font typeface="Lato" panose="020B0604020202020204" charset="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5" d="100"/>
          <a:sy n="55" d="100"/>
        </p:scale>
        <p:origin x="658" y="3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9/16/2022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9/16/2022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23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42769" y="5113877"/>
            <a:ext cx="11482631" cy="3562261"/>
            <a:chOff x="0" y="34924"/>
            <a:chExt cx="14410055" cy="4749681"/>
          </a:xfrm>
        </p:grpSpPr>
        <p:sp>
          <p:nvSpPr>
            <p:cNvPr id="3" name="AutoShape 3"/>
            <p:cNvSpPr/>
            <p:nvPr/>
          </p:nvSpPr>
          <p:spPr>
            <a:xfrm>
              <a:off x="0" y="34924"/>
              <a:ext cx="14410055" cy="4749681"/>
            </a:xfrm>
            <a:prstGeom prst="rect">
              <a:avLst/>
            </a:prstGeom>
            <a:solidFill>
              <a:srgbClr val="F6C851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7601" y="768291"/>
              <a:ext cx="4982323" cy="328295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10000" dirty="0">
                  <a:solidFill>
                    <a:srgbClr val="1C2327"/>
                  </a:solidFill>
                  <a:latin typeface="Economica Bold"/>
                </a:rPr>
                <a:t>COURSE</a:t>
              </a:r>
            </a:p>
            <a:p>
              <a:pPr>
                <a:lnSpc>
                  <a:spcPts val="9600"/>
                </a:lnSpc>
              </a:pPr>
              <a:r>
                <a:rPr lang="en-US" sz="10000" dirty="0">
                  <a:solidFill>
                    <a:srgbClr val="1C2327"/>
                  </a:solidFill>
                  <a:latin typeface="Economica Bold"/>
                </a:rPr>
                <a:t>PROJECT </a:t>
              </a: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6021862" y="6333689"/>
            <a:ext cx="624633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600" dirty="0">
                <a:solidFill>
                  <a:srgbClr val="1C2327"/>
                </a:solidFill>
                <a:latin typeface="Economica Bold"/>
              </a:rPr>
              <a:t>Automation of selection of </a:t>
            </a:r>
          </a:p>
          <a:p>
            <a:pPr algn="just"/>
            <a:r>
              <a:rPr lang="en-US" sz="3600" dirty="0">
                <a:solidFill>
                  <a:srgbClr val="1C2327"/>
                </a:solidFill>
                <a:latin typeface="Economica Bold"/>
              </a:rPr>
              <a:t>materials for repair</a:t>
            </a:r>
          </a:p>
          <a:p>
            <a:pPr algn="just"/>
            <a:r>
              <a:rPr lang="en-US" sz="3600" dirty="0">
                <a:solidFill>
                  <a:srgbClr val="1C2327"/>
                </a:solidFill>
                <a:latin typeface="Economica Bold"/>
              </a:rPr>
              <a:t>apartments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23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28700"/>
            <a:ext cx="12914937" cy="8978531"/>
            <a:chOff x="0" y="0"/>
            <a:chExt cx="17219916" cy="11971371"/>
          </a:xfrm>
        </p:grpSpPr>
        <p:sp>
          <p:nvSpPr>
            <p:cNvPr id="3" name="TextBox 3"/>
            <p:cNvSpPr txBox="1"/>
            <p:nvPr/>
          </p:nvSpPr>
          <p:spPr>
            <a:xfrm>
              <a:off x="765599" y="4053630"/>
              <a:ext cx="8018343" cy="14362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160"/>
                </a:lnSpc>
              </a:pPr>
              <a:r>
                <a:rPr lang="en-US" sz="2600" spc="169" dirty="0">
                  <a:solidFill>
                    <a:srgbClr val="FFFAEC"/>
                  </a:solidFill>
                  <a:latin typeface="Lato"/>
                </a:rPr>
                <a:t>34b </a:t>
              </a:r>
              <a:r>
                <a:rPr lang="en-US" sz="2600" spc="169" dirty="0" err="1">
                  <a:solidFill>
                    <a:srgbClr val="FFFAEC"/>
                  </a:solidFill>
                  <a:latin typeface="Lato"/>
                </a:rPr>
                <a:t>Maldybaeva</a:t>
              </a:r>
              <a:r>
                <a:rPr lang="en-US" sz="2600" spc="169" dirty="0">
                  <a:solidFill>
                    <a:srgbClr val="FFFAEC"/>
                  </a:solidFill>
                  <a:latin typeface="Lato"/>
                </a:rPr>
                <a:t> St. ,Bishkek, Kyrgyzstan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5599" y="2997180"/>
              <a:ext cx="8018343" cy="9239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400"/>
                </a:lnSpc>
              </a:pPr>
              <a:r>
                <a:rPr lang="en-US" sz="4500" spc="225" dirty="0">
                  <a:solidFill>
                    <a:srgbClr val="F6C851"/>
                  </a:solidFill>
                  <a:latin typeface="Economica Bold"/>
                </a:rPr>
                <a:t>ADDRESS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5599" y="6226210"/>
              <a:ext cx="8018343" cy="57451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160"/>
                </a:lnSpc>
              </a:pPr>
              <a:r>
                <a:rPr lang="en-US" sz="2600" spc="169" dirty="0">
                  <a:solidFill>
                    <a:srgbClr val="FFFAEC"/>
                  </a:solidFill>
                  <a:latin typeface="Lato"/>
                </a:rPr>
                <a:t>ersu_ersu@mail.ru </a:t>
              </a:r>
            </a:p>
            <a:p>
              <a:pPr>
                <a:lnSpc>
                  <a:spcPts val="4160"/>
                </a:lnSpc>
              </a:pPr>
              <a:r>
                <a:rPr lang="en-US" sz="2600" spc="169" dirty="0">
                  <a:solidFill>
                    <a:srgbClr val="FFFAEC"/>
                  </a:solidFill>
                  <a:latin typeface="Lato"/>
                </a:rPr>
                <a:t>sharshenkulov.1@gmail.com</a:t>
              </a:r>
            </a:p>
            <a:p>
              <a:pPr>
                <a:lnSpc>
                  <a:spcPts val="4160"/>
                </a:lnSpc>
              </a:pPr>
              <a:r>
                <a:rPr lang="en-US" sz="2600" spc="169" dirty="0">
                  <a:solidFill>
                    <a:srgbClr val="FFFAEC"/>
                  </a:solidFill>
                  <a:latin typeface="Lato"/>
                </a:rPr>
                <a:t>kubatbekovalaken@gmail.com</a:t>
              </a:r>
            </a:p>
            <a:p>
              <a:pPr>
                <a:lnSpc>
                  <a:spcPts val="4160"/>
                </a:lnSpc>
              </a:pPr>
              <a:r>
                <a:rPr lang="en-US" sz="2600" spc="169" dirty="0">
                  <a:solidFill>
                    <a:srgbClr val="FFFAEC"/>
                  </a:solidFill>
                  <a:latin typeface="Lato"/>
                </a:rPr>
                <a:t>kushtarbekovkuba@gmail.com</a:t>
              </a:r>
            </a:p>
            <a:p>
              <a:pPr>
                <a:lnSpc>
                  <a:spcPts val="4160"/>
                </a:lnSpc>
              </a:pPr>
              <a:r>
                <a:rPr lang="en-US" sz="2600" spc="169" dirty="0">
                  <a:solidFill>
                    <a:srgbClr val="FFFAEC"/>
                  </a:solidFill>
                  <a:latin typeface="Lato"/>
                </a:rPr>
                <a:t>dastan.bak@gmail.com	</a:t>
              </a:r>
            </a:p>
            <a:p>
              <a:pPr>
                <a:lnSpc>
                  <a:spcPts val="4160"/>
                </a:lnSpc>
              </a:pPr>
              <a:r>
                <a:rPr lang="en-US" sz="2600" spc="169" dirty="0">
                  <a:solidFill>
                    <a:srgbClr val="FFFAEC"/>
                  </a:solidFill>
                  <a:latin typeface="Lato"/>
                </a:rPr>
                <a:t>	</a:t>
              </a:r>
            </a:p>
            <a:p>
              <a:pPr>
                <a:lnSpc>
                  <a:spcPts val="4160"/>
                </a:lnSpc>
              </a:pPr>
              <a:endParaRPr lang="en-US" sz="2600" spc="169" dirty="0">
                <a:solidFill>
                  <a:srgbClr val="FFFAEC"/>
                </a:solidFill>
                <a:latin typeface="Lato"/>
              </a:endParaRPr>
            </a:p>
            <a:p>
              <a:pPr>
                <a:lnSpc>
                  <a:spcPts val="4160"/>
                </a:lnSpc>
              </a:pPr>
              <a:endParaRPr lang="en-US" sz="2600" spc="169" dirty="0">
                <a:solidFill>
                  <a:srgbClr val="FFFAEC"/>
                </a:solidFill>
                <a:latin typeface="Lato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765599" y="5390099"/>
              <a:ext cx="8018343" cy="9239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400"/>
                </a:lnSpc>
              </a:pPr>
              <a:r>
                <a:rPr lang="en-US" sz="4500" spc="225" dirty="0">
                  <a:solidFill>
                    <a:srgbClr val="F6C851"/>
                  </a:solidFill>
                  <a:latin typeface="Economica Bold"/>
                </a:rPr>
                <a:t>EMAIL ADDRESS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9201573" y="6314024"/>
              <a:ext cx="8018343" cy="35907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160"/>
                </a:lnSpc>
              </a:pPr>
              <a:r>
                <a:rPr lang="en-US" sz="2600" spc="169" dirty="0">
                  <a:solidFill>
                    <a:srgbClr val="FFFAEC"/>
                  </a:solidFill>
                  <a:latin typeface="Lato"/>
                </a:rPr>
                <a:t>+996 (500) 17-45-35</a:t>
              </a:r>
            </a:p>
            <a:p>
              <a:pPr>
                <a:lnSpc>
                  <a:spcPts val="4160"/>
                </a:lnSpc>
              </a:pPr>
              <a:r>
                <a:rPr lang="en-US" sz="2600" spc="169" dirty="0">
                  <a:solidFill>
                    <a:srgbClr val="FFFAEC"/>
                  </a:solidFill>
                  <a:latin typeface="Lato"/>
                </a:rPr>
                <a:t>+996 (755) 06-95-51</a:t>
              </a:r>
            </a:p>
            <a:p>
              <a:pPr>
                <a:lnSpc>
                  <a:spcPts val="4160"/>
                </a:lnSpc>
              </a:pPr>
              <a:r>
                <a:rPr lang="en-US" sz="2600" spc="169" dirty="0">
                  <a:solidFill>
                    <a:srgbClr val="FFFAEC"/>
                  </a:solidFill>
                  <a:latin typeface="Lato"/>
                </a:rPr>
                <a:t>+996 (705) 66-71-02</a:t>
              </a:r>
            </a:p>
            <a:p>
              <a:pPr>
                <a:lnSpc>
                  <a:spcPts val="4160"/>
                </a:lnSpc>
              </a:pPr>
              <a:r>
                <a:rPr lang="en-US" sz="2600" spc="169" dirty="0">
                  <a:solidFill>
                    <a:srgbClr val="FFFAEC"/>
                  </a:solidFill>
                  <a:latin typeface="Lato"/>
                </a:rPr>
                <a:t>+996 (778) 39-36-07</a:t>
              </a:r>
            </a:p>
            <a:p>
              <a:pPr>
                <a:lnSpc>
                  <a:spcPts val="4160"/>
                </a:lnSpc>
              </a:pPr>
              <a:r>
                <a:rPr lang="en-US" sz="2600" spc="169" dirty="0">
                  <a:solidFill>
                    <a:srgbClr val="FFFAEC"/>
                  </a:solidFill>
                  <a:latin typeface="Lato"/>
                </a:rPr>
                <a:t>+996 (773) 42-82-01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9198865" y="5390099"/>
              <a:ext cx="8018343" cy="9239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400"/>
                </a:lnSpc>
              </a:pPr>
              <a:r>
                <a:rPr lang="en-US" sz="4500" spc="225" dirty="0">
                  <a:solidFill>
                    <a:srgbClr val="F6C851"/>
                  </a:solidFill>
                  <a:latin typeface="Economica Bold"/>
                </a:rPr>
                <a:t>PHONE NUMBER</a:t>
              </a:r>
            </a:p>
          </p:txBody>
        </p:sp>
        <p:sp>
          <p:nvSpPr>
            <p:cNvPr id="9" name="AutoShape 9"/>
            <p:cNvSpPr/>
            <p:nvPr/>
          </p:nvSpPr>
          <p:spPr>
            <a:xfrm>
              <a:off x="0" y="0"/>
              <a:ext cx="11285264" cy="2532103"/>
            </a:xfrm>
            <a:prstGeom prst="rect">
              <a:avLst/>
            </a:prstGeom>
            <a:solidFill>
              <a:srgbClr val="F6C851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765599" y="546733"/>
              <a:ext cx="9754066" cy="14195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400"/>
                </a:lnSpc>
              </a:pPr>
              <a:r>
                <a:rPr lang="en-US" sz="7000">
                  <a:solidFill>
                    <a:srgbClr val="1C2327"/>
                  </a:solidFill>
                  <a:latin typeface="Economica Bold"/>
                </a:rPr>
                <a:t>CONTACT INFO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23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320" y="-1"/>
            <a:ext cx="18308320" cy="10252075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3819" y="5800912"/>
            <a:ext cx="9406943" cy="3457388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>
            <a:off x="7853819" y="2775966"/>
            <a:ext cx="9405481" cy="5986931"/>
            <a:chOff x="0" y="0"/>
            <a:chExt cx="12540641" cy="7982575"/>
          </a:xfrm>
        </p:grpSpPr>
        <p:sp>
          <p:nvSpPr>
            <p:cNvPr id="3" name="AutoShape 3"/>
            <p:cNvSpPr/>
            <p:nvPr/>
          </p:nvSpPr>
          <p:spPr>
            <a:xfrm>
              <a:off x="0" y="0"/>
              <a:ext cx="12540641" cy="2530427"/>
            </a:xfrm>
            <a:prstGeom prst="rect">
              <a:avLst/>
            </a:prstGeom>
            <a:solidFill>
              <a:srgbClr val="F6C851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2080648" y="555420"/>
              <a:ext cx="9547068" cy="14362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399"/>
                </a:lnSpc>
              </a:pPr>
              <a:r>
                <a:rPr lang="en-US" sz="6999" dirty="0">
                  <a:solidFill>
                    <a:srgbClr val="1C2327"/>
                  </a:solidFill>
                  <a:latin typeface="Economica Bold"/>
                </a:rPr>
                <a:t>WHAT WE WORKED ON 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297841" y="4289256"/>
              <a:ext cx="11988798" cy="369331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en-US" sz="3600" dirty="0">
                  <a:latin typeface="Economica Bold" panose="020B0604020202020204" charset="0"/>
                </a:rPr>
                <a:t>"Automation of the selection of materials for apartment repairs" - is designed to summarize information about the availability of certain building materials that may be necessary for apartment repairs, depending on the wishes and needs of a particular client.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23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552819" y="5401651"/>
            <a:ext cx="4378166" cy="5642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07"/>
              </a:lnSpc>
            </a:pPr>
            <a:r>
              <a:rPr lang="en-US" sz="4000" spc="503" dirty="0">
                <a:solidFill>
                  <a:srgbClr val="F6C851"/>
                </a:solidFill>
                <a:latin typeface="Lato"/>
              </a:rPr>
              <a:t>Java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692985" y="5401651"/>
            <a:ext cx="4383221" cy="5642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07"/>
              </a:lnSpc>
            </a:pPr>
            <a:r>
              <a:rPr lang="en-US" sz="4000" spc="503" dirty="0">
                <a:solidFill>
                  <a:srgbClr val="F6C851"/>
                </a:solidFill>
                <a:latin typeface="Lato"/>
              </a:rPr>
              <a:t>SQLite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847732" y="5401651"/>
            <a:ext cx="4611468" cy="5642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07"/>
              </a:lnSpc>
            </a:pPr>
            <a:r>
              <a:rPr lang="en-US" sz="4000" spc="503" dirty="0">
                <a:solidFill>
                  <a:srgbClr val="F6C851"/>
                </a:solidFill>
                <a:latin typeface="Lato"/>
              </a:rPr>
              <a:t>Computer skills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1028700" y="1028700"/>
            <a:ext cx="8385201" cy="2939572"/>
            <a:chOff x="0" y="0"/>
            <a:chExt cx="11180268" cy="3919429"/>
          </a:xfrm>
        </p:grpSpPr>
        <p:sp>
          <p:nvSpPr>
            <p:cNvPr id="12" name="AutoShape 12"/>
            <p:cNvSpPr/>
            <p:nvPr/>
          </p:nvSpPr>
          <p:spPr>
            <a:xfrm>
              <a:off x="0" y="0"/>
              <a:ext cx="11180268" cy="2530427"/>
            </a:xfrm>
            <a:prstGeom prst="rect">
              <a:avLst/>
            </a:prstGeom>
            <a:solidFill>
              <a:srgbClr val="F6C851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698825" y="545895"/>
              <a:ext cx="9782617" cy="14195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400"/>
                </a:lnSpc>
              </a:pPr>
              <a:r>
                <a:rPr lang="en-US" sz="7000" dirty="0">
                  <a:solidFill>
                    <a:srgbClr val="1C2327"/>
                  </a:solidFill>
                  <a:latin typeface="Economica Bold"/>
                </a:rPr>
                <a:t>CLIENT REQUIREMENTS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698825" y="2995504"/>
              <a:ext cx="9782617" cy="9239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400"/>
                </a:lnSpc>
              </a:pPr>
              <a:endParaRPr lang="en-US" sz="4500" spc="225" dirty="0">
                <a:solidFill>
                  <a:srgbClr val="F6C851"/>
                </a:solidFill>
                <a:latin typeface="Economica Bold"/>
              </a:endParaRPr>
            </a:p>
          </p:txBody>
        </p:sp>
      </p:grpSp>
      <p:pic>
        <p:nvPicPr>
          <p:cNvPr id="1028" name="Picture 4" descr="Java icon - Free download on Iconfind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33" y="6210300"/>
            <a:ext cx="3186535" cy="3186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File:Sqlite-square-icon.svg - Wikimedia Common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6210300"/>
            <a:ext cx="3429000" cy="3186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File:Circle-icons-computer.svg - Wikimedia Commons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16980" y="6210300"/>
            <a:ext cx="3472972" cy="3186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457200" y="-174395"/>
            <a:ext cx="19472564" cy="10483587"/>
          </a:xfrm>
          <a:prstGeom prst="rect">
            <a:avLst/>
          </a:prstGeom>
          <a:solidFill>
            <a:srgbClr val="1C2327"/>
          </a:solidFill>
        </p:spPr>
      </p:sp>
      <p:grpSp>
        <p:nvGrpSpPr>
          <p:cNvPr id="3" name="Group 3"/>
          <p:cNvGrpSpPr/>
          <p:nvPr/>
        </p:nvGrpSpPr>
        <p:grpSpPr>
          <a:xfrm>
            <a:off x="1028700" y="1028700"/>
            <a:ext cx="6583670" cy="1893410"/>
            <a:chOff x="0" y="0"/>
            <a:chExt cx="8778227" cy="2524547"/>
          </a:xfrm>
        </p:grpSpPr>
        <p:sp>
          <p:nvSpPr>
            <p:cNvPr id="4" name="AutoShape 4"/>
            <p:cNvSpPr/>
            <p:nvPr/>
          </p:nvSpPr>
          <p:spPr>
            <a:xfrm>
              <a:off x="0" y="0"/>
              <a:ext cx="8778227" cy="2524547"/>
            </a:xfrm>
            <a:prstGeom prst="rect">
              <a:avLst/>
            </a:prstGeom>
            <a:solidFill>
              <a:srgbClr val="F6C851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656053" y="542955"/>
              <a:ext cx="7929146" cy="143629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8400"/>
                </a:lnSpc>
              </a:pPr>
              <a:r>
                <a:rPr lang="en-US" sz="7000" dirty="0">
                  <a:solidFill>
                    <a:srgbClr val="1C2327"/>
                  </a:solidFill>
                  <a:latin typeface="Economica Bold"/>
                </a:rPr>
                <a:t>PROGRAMM USAGE</a:t>
              </a: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2463585" y="7634551"/>
            <a:ext cx="2636990" cy="4750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60"/>
              </a:lnSpc>
            </a:pPr>
            <a:r>
              <a:rPr lang="en-US" sz="2600" spc="169" dirty="0">
                <a:solidFill>
                  <a:srgbClr val="FFFAEC"/>
                </a:solidFill>
                <a:latin typeface="Lato"/>
              </a:rPr>
              <a:t>Companies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255466" y="7602747"/>
            <a:ext cx="2641104" cy="10136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60"/>
              </a:lnSpc>
            </a:pPr>
            <a:r>
              <a:rPr lang="en-US" sz="2600" spc="169" dirty="0">
                <a:solidFill>
                  <a:srgbClr val="FFFAEC"/>
                </a:solidFill>
                <a:latin typeface="Lato"/>
              </a:rPr>
              <a:t>Construction companies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719018" y="7666355"/>
            <a:ext cx="2635529" cy="4750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60"/>
              </a:lnSpc>
            </a:pPr>
            <a:endParaRPr lang="en-US" sz="2600" spc="169" dirty="0">
              <a:solidFill>
                <a:srgbClr val="FFFAEC"/>
              </a:solidFill>
              <a:latin typeface="Lato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3497547" y="7666355"/>
            <a:ext cx="2635529" cy="4750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60"/>
              </a:lnSpc>
            </a:pPr>
            <a:endParaRPr lang="en-US" sz="2600" spc="169" dirty="0">
              <a:solidFill>
                <a:srgbClr val="FFFAEC"/>
              </a:solidFill>
              <a:latin typeface="Lato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410122" y="7538666"/>
            <a:ext cx="457200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spc="169" dirty="0">
                <a:solidFill>
                  <a:srgbClr val="FFFAEC"/>
                </a:solidFill>
                <a:latin typeface="Lato"/>
              </a:rPr>
              <a:t>People who build a private house</a:t>
            </a:r>
          </a:p>
        </p:txBody>
      </p:sp>
      <p:pic>
        <p:nvPicPr>
          <p:cNvPr id="2054" name="Picture 6" descr="Download HD Icon Companies Big White - Graphic Design Transparent PNG Image  - NicePNG.co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3535851"/>
            <a:ext cx="4191000" cy="3827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Construction icon Royalty Free Vector Image - VectorStock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67" t="2438" r="24833" b="73117"/>
          <a:stretch/>
        </p:blipFill>
        <p:spPr bwMode="auto">
          <a:xfrm>
            <a:off x="6553200" y="3535851"/>
            <a:ext cx="3886200" cy="3827905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Private house black icon sign on isolated Vector Image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636"/>
          <a:stretch/>
        </p:blipFill>
        <p:spPr bwMode="auto">
          <a:xfrm>
            <a:off x="11410122" y="3535850"/>
            <a:ext cx="4572000" cy="3827905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23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8288000" cy="10287000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>
            <a:off x="9516984" y="1957661"/>
            <a:ext cx="7742316" cy="6371678"/>
            <a:chOff x="0" y="0"/>
            <a:chExt cx="10323088" cy="8495570"/>
          </a:xfrm>
        </p:grpSpPr>
        <p:sp>
          <p:nvSpPr>
            <p:cNvPr id="3" name="AutoShape 3"/>
            <p:cNvSpPr/>
            <p:nvPr/>
          </p:nvSpPr>
          <p:spPr>
            <a:xfrm>
              <a:off x="0" y="0"/>
              <a:ext cx="10323088" cy="8495570"/>
            </a:xfrm>
            <a:prstGeom prst="rect">
              <a:avLst/>
            </a:prstGeom>
            <a:solidFill>
              <a:srgbClr val="F6C851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1082217" y="1519761"/>
              <a:ext cx="8158654" cy="44065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3750"/>
                </a:lnSpc>
              </a:pPr>
              <a:r>
                <a:rPr lang="en-US" sz="25000">
                  <a:solidFill>
                    <a:srgbClr val="1C2327"/>
                  </a:solidFill>
                  <a:latin typeface="Economica Bold"/>
                </a:rPr>
                <a:t>85%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082217" y="5958750"/>
              <a:ext cx="8158655" cy="21835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07"/>
                </a:lnSpc>
              </a:pPr>
              <a:r>
                <a:rPr lang="en-US" sz="3148" spc="503" dirty="0">
                  <a:solidFill>
                    <a:srgbClr val="1C2327"/>
                  </a:solidFill>
                  <a:latin typeface="Lato"/>
                </a:rPr>
                <a:t>Construction companies will switch to an automated system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23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30000"/>
          </a:blip>
          <a:srcRect l="12888" t="20546" b="20546"/>
          <a:stretch>
            <a:fillRect/>
          </a:stretch>
        </p:blipFill>
        <p:spPr>
          <a:xfrm>
            <a:off x="1038225" y="1028700"/>
            <a:ext cx="16226438" cy="82296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9763711" y="2891212"/>
            <a:ext cx="6839836" cy="31498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399"/>
              </a:lnSpc>
            </a:pPr>
            <a:r>
              <a:rPr lang="en-US" sz="6999" dirty="0">
                <a:solidFill>
                  <a:srgbClr val="F6C851"/>
                </a:solidFill>
                <a:latin typeface="Economica Bold"/>
              </a:rPr>
              <a:t>103 construction companies in KYRGYZSTAN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23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60593" y="5676901"/>
            <a:ext cx="4925574" cy="3676288"/>
            <a:chOff x="0" y="0"/>
            <a:chExt cx="1693930" cy="143069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693930" cy="1430696"/>
            </a:xfrm>
            <a:custGeom>
              <a:avLst/>
              <a:gdLst/>
              <a:ahLst/>
              <a:cxnLst/>
              <a:rect l="l" t="t" r="r" b="b"/>
              <a:pathLst>
                <a:path w="1693930" h="1430696">
                  <a:moveTo>
                    <a:pt x="0" y="0"/>
                  </a:moveTo>
                  <a:lnTo>
                    <a:pt x="0" y="1430696"/>
                  </a:lnTo>
                  <a:lnTo>
                    <a:pt x="1693930" y="1430696"/>
                  </a:lnTo>
                  <a:lnTo>
                    <a:pt x="1693930" y="0"/>
                  </a:lnTo>
                  <a:lnTo>
                    <a:pt x="0" y="0"/>
                  </a:lnTo>
                  <a:close/>
                  <a:moveTo>
                    <a:pt x="1632970" y="1369735"/>
                  </a:moveTo>
                  <a:lnTo>
                    <a:pt x="59690" y="1369735"/>
                  </a:lnTo>
                  <a:lnTo>
                    <a:pt x="59690" y="59690"/>
                  </a:lnTo>
                  <a:lnTo>
                    <a:pt x="1632970" y="59690"/>
                  </a:lnTo>
                  <a:lnTo>
                    <a:pt x="1632970" y="1369735"/>
                  </a:lnTo>
                  <a:close/>
                </a:path>
              </a:pathLst>
            </a:custGeom>
            <a:solidFill>
              <a:srgbClr val="F6C851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6889291" y="5676902"/>
            <a:ext cx="4925572" cy="3676286"/>
            <a:chOff x="0" y="0"/>
            <a:chExt cx="1693930" cy="143069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693930" cy="1430696"/>
            </a:xfrm>
            <a:custGeom>
              <a:avLst/>
              <a:gdLst/>
              <a:ahLst/>
              <a:cxnLst/>
              <a:rect l="l" t="t" r="r" b="b"/>
              <a:pathLst>
                <a:path w="1693930" h="1430696">
                  <a:moveTo>
                    <a:pt x="0" y="0"/>
                  </a:moveTo>
                  <a:lnTo>
                    <a:pt x="0" y="1430696"/>
                  </a:lnTo>
                  <a:lnTo>
                    <a:pt x="1693930" y="1430696"/>
                  </a:lnTo>
                  <a:lnTo>
                    <a:pt x="1693930" y="0"/>
                  </a:lnTo>
                  <a:lnTo>
                    <a:pt x="0" y="0"/>
                  </a:lnTo>
                  <a:close/>
                  <a:moveTo>
                    <a:pt x="1632970" y="1369735"/>
                  </a:moveTo>
                  <a:lnTo>
                    <a:pt x="59690" y="1369735"/>
                  </a:lnTo>
                  <a:lnTo>
                    <a:pt x="59690" y="59690"/>
                  </a:lnTo>
                  <a:lnTo>
                    <a:pt x="1632970" y="59690"/>
                  </a:lnTo>
                  <a:lnTo>
                    <a:pt x="1632970" y="1369735"/>
                  </a:lnTo>
                  <a:close/>
                </a:path>
              </a:pathLst>
            </a:custGeom>
            <a:solidFill>
              <a:srgbClr val="F6C851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2587945" y="5676902"/>
            <a:ext cx="4785656" cy="3691364"/>
            <a:chOff x="0" y="0"/>
            <a:chExt cx="1693930" cy="143069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693930" cy="1430696"/>
            </a:xfrm>
            <a:custGeom>
              <a:avLst/>
              <a:gdLst/>
              <a:ahLst/>
              <a:cxnLst/>
              <a:rect l="l" t="t" r="r" b="b"/>
              <a:pathLst>
                <a:path w="1693930" h="1430696">
                  <a:moveTo>
                    <a:pt x="0" y="0"/>
                  </a:moveTo>
                  <a:lnTo>
                    <a:pt x="0" y="1430696"/>
                  </a:lnTo>
                  <a:lnTo>
                    <a:pt x="1693930" y="1430696"/>
                  </a:lnTo>
                  <a:lnTo>
                    <a:pt x="1693930" y="0"/>
                  </a:lnTo>
                  <a:lnTo>
                    <a:pt x="0" y="0"/>
                  </a:lnTo>
                  <a:close/>
                  <a:moveTo>
                    <a:pt x="1632970" y="1369735"/>
                  </a:moveTo>
                  <a:lnTo>
                    <a:pt x="59690" y="1369735"/>
                  </a:lnTo>
                  <a:lnTo>
                    <a:pt x="59690" y="59690"/>
                  </a:lnTo>
                  <a:lnTo>
                    <a:pt x="1632970" y="59690"/>
                  </a:lnTo>
                  <a:lnTo>
                    <a:pt x="1632970" y="1369735"/>
                  </a:lnTo>
                  <a:close/>
                </a:path>
              </a:pathLst>
            </a:custGeom>
            <a:solidFill>
              <a:srgbClr val="F6C851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1616544" y="5929460"/>
            <a:ext cx="4213670" cy="2961635"/>
            <a:chOff x="0" y="-66675"/>
            <a:chExt cx="5618227" cy="3948847"/>
          </a:xfrm>
        </p:grpSpPr>
        <p:sp>
          <p:nvSpPr>
            <p:cNvPr id="9" name="TextBox 9"/>
            <p:cNvSpPr txBox="1"/>
            <p:nvPr/>
          </p:nvSpPr>
          <p:spPr>
            <a:xfrm>
              <a:off x="0" y="-66675"/>
              <a:ext cx="5618227" cy="6789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07"/>
                </a:lnSpc>
              </a:pPr>
              <a:r>
                <a:rPr lang="en-US" sz="3148" spc="503" dirty="0">
                  <a:solidFill>
                    <a:srgbClr val="F6C851"/>
                  </a:solidFill>
                  <a:latin typeface="Lato"/>
                </a:rPr>
                <a:t>FOREMAN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878186"/>
              <a:ext cx="5618227" cy="300398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29"/>
                </a:lnSpc>
              </a:pPr>
              <a:r>
                <a:rPr lang="en-US" sz="2199" spc="175" dirty="0">
                  <a:solidFill>
                    <a:srgbClr val="FFFAEC"/>
                  </a:solidFill>
                  <a:latin typeface="Lato"/>
                </a:rPr>
                <a:t>The foreman can view all existing owners from the database. He can also see the list of materials, the material with the certain price.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7245241" y="5929460"/>
            <a:ext cx="4213670" cy="2916893"/>
            <a:chOff x="0" y="-66675"/>
            <a:chExt cx="5618227" cy="3889193"/>
          </a:xfrm>
        </p:grpSpPr>
        <p:sp>
          <p:nvSpPr>
            <p:cNvPr id="12" name="TextBox 12"/>
            <p:cNvSpPr txBox="1"/>
            <p:nvPr/>
          </p:nvSpPr>
          <p:spPr>
            <a:xfrm>
              <a:off x="0" y="-66675"/>
              <a:ext cx="5618227" cy="6965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07"/>
                </a:lnSpc>
              </a:pPr>
              <a:r>
                <a:rPr lang="en-US" sz="3148" spc="503" dirty="0">
                  <a:solidFill>
                    <a:srgbClr val="F6C851"/>
                  </a:solidFill>
                  <a:latin typeface="Lato"/>
                </a:rPr>
                <a:t>OWNERS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825799"/>
              <a:ext cx="5618227" cy="29967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29"/>
                </a:lnSpc>
              </a:pPr>
              <a:r>
                <a:rPr lang="en-US" sz="2000" spc="175" dirty="0">
                  <a:solidFill>
                    <a:srgbClr val="FFFAEC"/>
                  </a:solidFill>
                  <a:latin typeface="Lato"/>
                </a:rPr>
                <a:t>The owner can look at the list of building materials, search for a specific building material in the list. Can order building materials from the list.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2873937" y="5929460"/>
            <a:ext cx="4213670" cy="2977680"/>
            <a:chOff x="0" y="-66675"/>
            <a:chExt cx="5618227" cy="3970241"/>
          </a:xfrm>
        </p:grpSpPr>
        <p:sp>
          <p:nvSpPr>
            <p:cNvPr id="15" name="TextBox 15"/>
            <p:cNvSpPr txBox="1"/>
            <p:nvPr/>
          </p:nvSpPr>
          <p:spPr>
            <a:xfrm>
              <a:off x="0" y="-66675"/>
              <a:ext cx="5618227" cy="6965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07"/>
                </a:lnSpc>
              </a:pPr>
              <a:r>
                <a:rPr lang="en-US" sz="3148" spc="503" dirty="0">
                  <a:solidFill>
                    <a:srgbClr val="F6C851"/>
                  </a:solidFill>
                  <a:latin typeface="Lato"/>
                </a:rPr>
                <a:t>DELIVERY MAN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825800"/>
              <a:ext cx="5618227" cy="307776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29"/>
                </a:lnSpc>
              </a:pPr>
              <a:r>
                <a:rPr lang="en-US" sz="2199" spc="175" dirty="0">
                  <a:solidFill>
                    <a:srgbClr val="FFFAEC"/>
                  </a:solidFill>
                  <a:latin typeface="Lato"/>
                </a:rPr>
                <a:t>The delivery man can view the list of delivered and ordered materials. And also provide personal data for delivery.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-228600" y="190500"/>
            <a:ext cx="7095164" cy="1895754"/>
            <a:chOff x="0" y="0"/>
            <a:chExt cx="9460218" cy="2527671"/>
          </a:xfrm>
        </p:grpSpPr>
        <p:sp>
          <p:nvSpPr>
            <p:cNvPr id="18" name="AutoShape 18"/>
            <p:cNvSpPr/>
            <p:nvPr/>
          </p:nvSpPr>
          <p:spPr>
            <a:xfrm>
              <a:off x="0" y="0"/>
              <a:ext cx="9460218" cy="2527671"/>
            </a:xfrm>
            <a:prstGeom prst="rect">
              <a:avLst/>
            </a:prstGeom>
            <a:solidFill>
              <a:srgbClr val="F6C851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1474875" y="674348"/>
              <a:ext cx="7316214" cy="11885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999"/>
                </a:lnSpc>
              </a:pPr>
              <a:r>
                <a:rPr lang="en-US" sz="5931" spc="-59" dirty="0">
                  <a:solidFill>
                    <a:srgbClr val="1C2327"/>
                  </a:solidFill>
                  <a:latin typeface="Economica Bold"/>
                </a:rPr>
                <a:t>PROGRAM’S USERS</a:t>
              </a:r>
            </a:p>
          </p:txBody>
        </p:sp>
      </p:grpSp>
      <p:pic>
        <p:nvPicPr>
          <p:cNvPr id="4098" name="Picture 2" descr="Builder In Hard Hat And Glasses - Foreman Icon Royalty Free Cliparts,  Vectors, And Stock Illustration. Image 55043474.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2481490"/>
            <a:ext cx="3267611" cy="2983243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Manager Avatar - Free people icon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9976" y="2481490"/>
            <a:ext cx="3124200" cy="2983243"/>
          </a:xfrm>
          <a:prstGeom prst="ellipse">
            <a:avLst/>
          </a:prstGeom>
          <a:solidFill>
            <a:schemeClr val="bg1"/>
          </a:solidFill>
        </p:spPr>
      </p:pic>
      <p:pic>
        <p:nvPicPr>
          <p:cNvPr id="4104" name="Picture 8" descr="Delivery Man Icons - Download Free Vector Icons | Noun Projec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55341" y="2481489"/>
            <a:ext cx="3156259" cy="2983243"/>
          </a:xfrm>
          <a:prstGeom prst="ellipse">
            <a:avLst/>
          </a:prstGeom>
          <a:solidFill>
            <a:schemeClr val="bg1"/>
          </a:solidFill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23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41048" y="1028700"/>
            <a:ext cx="5446578" cy="2865056"/>
            <a:chOff x="0" y="0"/>
            <a:chExt cx="7262103" cy="3820074"/>
          </a:xfrm>
        </p:grpSpPr>
        <p:sp>
          <p:nvSpPr>
            <p:cNvPr id="3" name="AutoShape 3"/>
            <p:cNvSpPr/>
            <p:nvPr/>
          </p:nvSpPr>
          <p:spPr>
            <a:xfrm>
              <a:off x="0" y="0"/>
              <a:ext cx="7262103" cy="3820074"/>
            </a:xfrm>
            <a:prstGeom prst="rect">
              <a:avLst/>
            </a:prstGeom>
            <a:solidFill>
              <a:srgbClr val="F6C851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669094" y="490449"/>
              <a:ext cx="5923916" cy="28201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400"/>
                </a:lnSpc>
              </a:pPr>
              <a:r>
                <a:rPr lang="en-US" sz="7000">
                  <a:solidFill>
                    <a:srgbClr val="1C2327"/>
                  </a:solidFill>
                  <a:latin typeface="Economica Bold"/>
                </a:rPr>
                <a:t>PROJECT CALENDAR</a:t>
              </a:r>
            </a:p>
          </p:txBody>
        </p:sp>
      </p:grpSp>
      <p:sp>
        <p:nvSpPr>
          <p:cNvPr id="5" name="AutoShape 5"/>
          <p:cNvSpPr/>
          <p:nvPr/>
        </p:nvSpPr>
        <p:spPr>
          <a:xfrm>
            <a:off x="-274470" y="5080628"/>
            <a:ext cx="18836940" cy="86104"/>
          </a:xfrm>
          <a:prstGeom prst="rect">
            <a:avLst/>
          </a:prstGeom>
          <a:solidFill>
            <a:srgbClr val="FFFAEC"/>
          </a:solidFill>
        </p:spPr>
      </p:sp>
      <p:grpSp>
        <p:nvGrpSpPr>
          <p:cNvPr id="6" name="Group 6"/>
          <p:cNvGrpSpPr/>
          <p:nvPr/>
        </p:nvGrpSpPr>
        <p:grpSpPr>
          <a:xfrm rot="2700000">
            <a:off x="3003100" y="4934716"/>
            <a:ext cx="377928" cy="377928"/>
            <a:chOff x="0" y="0"/>
            <a:chExt cx="1913890" cy="191389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F6C851"/>
            </a:solidFill>
          </p:spPr>
        </p:sp>
      </p:grpSp>
      <p:grpSp>
        <p:nvGrpSpPr>
          <p:cNvPr id="8" name="Group 8"/>
          <p:cNvGrpSpPr/>
          <p:nvPr/>
        </p:nvGrpSpPr>
        <p:grpSpPr>
          <a:xfrm rot="2700000">
            <a:off x="14906972" y="4934716"/>
            <a:ext cx="377928" cy="377928"/>
            <a:chOff x="0" y="0"/>
            <a:chExt cx="1913890" cy="191389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F6C851"/>
            </a:solidFill>
          </p:spPr>
        </p:sp>
      </p:grpSp>
      <p:grpSp>
        <p:nvGrpSpPr>
          <p:cNvPr id="10" name="Group 10"/>
          <p:cNvGrpSpPr/>
          <p:nvPr/>
        </p:nvGrpSpPr>
        <p:grpSpPr>
          <a:xfrm rot="2700000">
            <a:off x="10939015" y="4934716"/>
            <a:ext cx="377928" cy="377928"/>
            <a:chOff x="0" y="0"/>
            <a:chExt cx="1913890" cy="191389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F6C851"/>
            </a:solidFill>
          </p:spPr>
        </p:sp>
      </p:grpSp>
      <p:grpSp>
        <p:nvGrpSpPr>
          <p:cNvPr id="12" name="Group 12"/>
          <p:cNvGrpSpPr/>
          <p:nvPr/>
        </p:nvGrpSpPr>
        <p:grpSpPr>
          <a:xfrm rot="2700000">
            <a:off x="6971058" y="4934716"/>
            <a:ext cx="377928" cy="377928"/>
            <a:chOff x="0" y="0"/>
            <a:chExt cx="1913890" cy="191389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F6C851"/>
            </a:solidFill>
          </p:spPr>
        </p:sp>
      </p:grpSp>
      <p:grpSp>
        <p:nvGrpSpPr>
          <p:cNvPr id="14" name="Group 14"/>
          <p:cNvGrpSpPr/>
          <p:nvPr/>
        </p:nvGrpSpPr>
        <p:grpSpPr>
          <a:xfrm>
            <a:off x="1415176" y="5778218"/>
            <a:ext cx="3553777" cy="2136300"/>
            <a:chOff x="0" y="-66675"/>
            <a:chExt cx="4738370" cy="2848401"/>
          </a:xfrm>
        </p:grpSpPr>
        <p:sp>
          <p:nvSpPr>
            <p:cNvPr id="15" name="TextBox 15"/>
            <p:cNvSpPr txBox="1"/>
            <p:nvPr/>
          </p:nvSpPr>
          <p:spPr>
            <a:xfrm>
              <a:off x="0" y="-66675"/>
              <a:ext cx="4738370" cy="6966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07"/>
                </a:lnSpc>
              </a:pPr>
              <a:r>
                <a:rPr lang="en-US" sz="3148" spc="503" dirty="0">
                  <a:solidFill>
                    <a:srgbClr val="F6C851"/>
                  </a:solidFill>
                  <a:latin typeface="Lato"/>
                </a:rPr>
                <a:t>FEBRUARY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1008847"/>
              <a:ext cx="4738370" cy="17728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29"/>
                </a:lnSpc>
              </a:pPr>
              <a:r>
                <a:rPr lang="en-US" sz="2200" spc="175" dirty="0">
                  <a:solidFill>
                    <a:srgbClr val="FFFAEC"/>
                  </a:solidFill>
                  <a:latin typeface="Lato"/>
                </a:rPr>
                <a:t>Familiarization with the terms of reference and drawing up a plan.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5383133" y="5778218"/>
            <a:ext cx="3553777" cy="2136300"/>
            <a:chOff x="0" y="-66675"/>
            <a:chExt cx="4738370" cy="2848401"/>
          </a:xfrm>
        </p:grpSpPr>
        <p:sp>
          <p:nvSpPr>
            <p:cNvPr id="18" name="TextBox 18"/>
            <p:cNvSpPr txBox="1"/>
            <p:nvPr/>
          </p:nvSpPr>
          <p:spPr>
            <a:xfrm>
              <a:off x="0" y="-66675"/>
              <a:ext cx="4738370" cy="6966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07"/>
                </a:lnSpc>
              </a:pPr>
              <a:r>
                <a:rPr lang="en-US" sz="3148" spc="503" dirty="0">
                  <a:solidFill>
                    <a:srgbClr val="F6C851"/>
                  </a:solidFill>
                  <a:latin typeface="Lato"/>
                </a:rPr>
                <a:t>MARCH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1008847"/>
              <a:ext cx="4738370" cy="17728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29"/>
                </a:lnSpc>
              </a:pPr>
              <a:r>
                <a:rPr lang="en-US" sz="2200" spc="175" dirty="0">
                  <a:solidFill>
                    <a:srgbClr val="FFFAEC"/>
                  </a:solidFill>
                  <a:latin typeface="Lato"/>
                </a:rPr>
                <a:t>Writing the beginning of the code and documentation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9351090" y="5778218"/>
            <a:ext cx="3553777" cy="2191636"/>
            <a:chOff x="0" y="-66675"/>
            <a:chExt cx="4738370" cy="2922184"/>
          </a:xfrm>
        </p:grpSpPr>
        <p:sp>
          <p:nvSpPr>
            <p:cNvPr id="21" name="TextBox 21"/>
            <p:cNvSpPr txBox="1"/>
            <p:nvPr/>
          </p:nvSpPr>
          <p:spPr>
            <a:xfrm>
              <a:off x="0" y="-66675"/>
              <a:ext cx="4738370" cy="6966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07"/>
                </a:lnSpc>
              </a:pPr>
              <a:r>
                <a:rPr lang="en-US" sz="3148" spc="503" dirty="0">
                  <a:solidFill>
                    <a:srgbClr val="F6C851"/>
                  </a:solidFill>
                  <a:latin typeface="Lato"/>
                </a:rPr>
                <a:t>APRIL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1008847"/>
              <a:ext cx="4738370" cy="18466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29"/>
                </a:lnSpc>
              </a:pPr>
              <a:r>
                <a:rPr lang="en-US" sz="2200" spc="175" dirty="0">
                  <a:solidFill>
                    <a:srgbClr val="FFFAEC"/>
                  </a:solidFill>
                  <a:latin typeface="Lato"/>
                </a:rPr>
                <a:t>Concluding the code and documentation. Testing the code from bugs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3319047" y="5778218"/>
            <a:ext cx="3553777" cy="2136300"/>
            <a:chOff x="0" y="-66675"/>
            <a:chExt cx="4738370" cy="2848402"/>
          </a:xfrm>
        </p:grpSpPr>
        <p:sp>
          <p:nvSpPr>
            <p:cNvPr id="24" name="TextBox 24"/>
            <p:cNvSpPr txBox="1"/>
            <p:nvPr/>
          </p:nvSpPr>
          <p:spPr>
            <a:xfrm>
              <a:off x="0" y="-66675"/>
              <a:ext cx="4738370" cy="6966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07"/>
                </a:lnSpc>
              </a:pPr>
              <a:r>
                <a:rPr lang="en-US" sz="3148" spc="503" dirty="0">
                  <a:solidFill>
                    <a:srgbClr val="F6C851"/>
                  </a:solidFill>
                  <a:latin typeface="Lato"/>
                </a:rPr>
                <a:t>MAY</a:t>
              </a: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1008847"/>
              <a:ext cx="4738370" cy="17728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29"/>
                </a:lnSpc>
              </a:pPr>
              <a:r>
                <a:rPr lang="en-US" sz="2200" spc="175" dirty="0">
                  <a:solidFill>
                    <a:srgbClr val="FFFAEC"/>
                  </a:solidFill>
                  <a:latin typeface="Lato"/>
                </a:rPr>
                <a:t>Presentation and the final stage of our course project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23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2442209" y="1516584"/>
            <a:ext cx="1235393" cy="1235393"/>
            <a:chOff x="-2540" y="-2540"/>
            <a:chExt cx="6355080" cy="6355080"/>
          </a:xfrm>
        </p:grpSpPr>
        <p:sp>
          <p:nvSpPr>
            <p:cNvPr id="3" name="Freeform 3"/>
            <p:cNvSpPr/>
            <p:nvPr/>
          </p:nvSpPr>
          <p:spPr>
            <a:xfrm>
              <a:off x="-2540" y="-254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6C851"/>
            </a:solid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9966067" y="1516584"/>
            <a:ext cx="1235393" cy="1235393"/>
            <a:chOff x="-2540" y="-2540"/>
            <a:chExt cx="6355080" cy="6355080"/>
          </a:xfrm>
        </p:grpSpPr>
        <p:sp>
          <p:nvSpPr>
            <p:cNvPr id="5" name="Freeform 5"/>
            <p:cNvSpPr/>
            <p:nvPr/>
          </p:nvSpPr>
          <p:spPr>
            <a:xfrm>
              <a:off x="-2540" y="-254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6C851"/>
            </a:solid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2442209" y="5481133"/>
            <a:ext cx="1235393" cy="1235393"/>
            <a:chOff x="-2540" y="-2540"/>
            <a:chExt cx="6355080" cy="6355080"/>
          </a:xfrm>
        </p:grpSpPr>
        <p:sp>
          <p:nvSpPr>
            <p:cNvPr id="7" name="Freeform 7"/>
            <p:cNvSpPr/>
            <p:nvPr/>
          </p:nvSpPr>
          <p:spPr>
            <a:xfrm>
              <a:off x="-2540" y="-254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6C851"/>
            </a:solidFill>
          </p:spPr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9966067" y="5481133"/>
            <a:ext cx="1235393" cy="1235393"/>
            <a:chOff x="-2540" y="-2540"/>
            <a:chExt cx="6355080" cy="6355080"/>
          </a:xfrm>
        </p:grpSpPr>
        <p:sp>
          <p:nvSpPr>
            <p:cNvPr id="9" name="Freeform 9"/>
            <p:cNvSpPr/>
            <p:nvPr/>
          </p:nvSpPr>
          <p:spPr>
            <a:xfrm>
              <a:off x="-2540" y="-254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6C851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3931228" y="1509440"/>
            <a:ext cx="4390705" cy="2121998"/>
            <a:chOff x="0" y="-9525"/>
            <a:chExt cx="5854273" cy="2829331"/>
          </a:xfrm>
        </p:grpSpPr>
        <p:sp>
          <p:nvSpPr>
            <p:cNvPr id="11" name="TextBox 11"/>
            <p:cNvSpPr txBox="1"/>
            <p:nvPr/>
          </p:nvSpPr>
          <p:spPr>
            <a:xfrm>
              <a:off x="0" y="-9525"/>
              <a:ext cx="5854273" cy="9239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400"/>
                </a:lnSpc>
              </a:pPr>
              <a:r>
                <a:rPr lang="en-US" sz="4500" spc="225" dirty="0">
                  <a:solidFill>
                    <a:srgbClr val="F6C851"/>
                  </a:solidFill>
                  <a:latin typeface="Economica Bold"/>
                </a:rPr>
                <a:t>Teamwork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1046927"/>
              <a:ext cx="5854273" cy="17728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29"/>
                </a:lnSpc>
              </a:pPr>
              <a:r>
                <a:rPr lang="en-US" sz="2200" spc="175" dirty="0">
                  <a:solidFill>
                    <a:srgbClr val="FFFAEC"/>
                  </a:solidFill>
                  <a:latin typeface="Lato"/>
                </a:rPr>
                <a:t>In every group work, the most important skill is the teamwork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1455086" y="1509440"/>
            <a:ext cx="4390705" cy="2750130"/>
            <a:chOff x="0" y="-9525"/>
            <a:chExt cx="5854273" cy="3666840"/>
          </a:xfrm>
        </p:grpSpPr>
        <p:sp>
          <p:nvSpPr>
            <p:cNvPr id="14" name="TextBox 14"/>
            <p:cNvSpPr txBox="1"/>
            <p:nvPr/>
          </p:nvSpPr>
          <p:spPr>
            <a:xfrm>
              <a:off x="0" y="-9525"/>
              <a:ext cx="5854273" cy="9233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400"/>
                </a:lnSpc>
              </a:pPr>
              <a:r>
                <a:rPr lang="en-US" sz="4500" spc="225" dirty="0">
                  <a:solidFill>
                    <a:srgbClr val="F6C851"/>
                  </a:solidFill>
                  <a:latin typeface="Economica Bold"/>
                </a:rPr>
                <a:t>Analyzing problems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1281779"/>
              <a:ext cx="5854273" cy="23755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29"/>
                </a:lnSpc>
              </a:pPr>
              <a:r>
                <a:rPr lang="en-US" sz="2200" spc="175" dirty="0">
                  <a:solidFill>
                    <a:srgbClr val="FFFAEC"/>
                  </a:solidFill>
                  <a:latin typeface="Lato"/>
                </a:rPr>
                <a:t>The one who does nothing is not mistaken. Don't be afraid to make mistakes - be afraid to repeat mistakes..</a:t>
              </a:r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2853297" y="1781856"/>
            <a:ext cx="413219" cy="695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00"/>
              </a:lnSpc>
            </a:pPr>
            <a:r>
              <a:rPr lang="en-US" sz="4500" spc="225">
                <a:solidFill>
                  <a:srgbClr val="F6C851"/>
                </a:solidFill>
                <a:latin typeface="Economica Bold"/>
              </a:rPr>
              <a:t>1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840534" y="5746405"/>
            <a:ext cx="438745" cy="695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00"/>
              </a:lnSpc>
            </a:pPr>
            <a:r>
              <a:rPr lang="en-US" sz="4500" spc="225">
                <a:solidFill>
                  <a:srgbClr val="F6C851"/>
                </a:solidFill>
                <a:latin typeface="Economica Bold"/>
              </a:rPr>
              <a:t>2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402681" y="1781856"/>
            <a:ext cx="362166" cy="695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00"/>
              </a:lnSpc>
            </a:pPr>
            <a:r>
              <a:rPr lang="en-US" sz="4500" spc="225">
                <a:solidFill>
                  <a:srgbClr val="F6C851"/>
                </a:solidFill>
                <a:latin typeface="Economica Bold"/>
              </a:rPr>
              <a:t>3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415444" y="5746405"/>
            <a:ext cx="336640" cy="695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00"/>
              </a:lnSpc>
            </a:pPr>
            <a:r>
              <a:rPr lang="en-US" sz="4500" spc="225">
                <a:solidFill>
                  <a:srgbClr val="F6C851"/>
                </a:solidFill>
                <a:latin typeface="Economica Bold"/>
              </a:rPr>
              <a:t>4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3931228" y="5473989"/>
            <a:ext cx="4390705" cy="2297400"/>
            <a:chOff x="0" y="-9525"/>
            <a:chExt cx="5854273" cy="3063200"/>
          </a:xfrm>
        </p:grpSpPr>
        <p:sp>
          <p:nvSpPr>
            <p:cNvPr id="21" name="TextBox 21"/>
            <p:cNvSpPr txBox="1"/>
            <p:nvPr/>
          </p:nvSpPr>
          <p:spPr>
            <a:xfrm>
              <a:off x="0" y="1280796"/>
              <a:ext cx="5854273" cy="17728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29"/>
                </a:lnSpc>
              </a:pPr>
              <a:r>
                <a:rPr lang="en-US" sz="2200" spc="175" dirty="0">
                  <a:solidFill>
                    <a:srgbClr val="FFFAEC"/>
                  </a:solidFill>
                  <a:latin typeface="Lato"/>
                </a:rPr>
                <a:t>Coursework in programming languages ​​has significantly increased our coding skills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9525"/>
              <a:ext cx="5854273" cy="9233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400"/>
                </a:lnSpc>
              </a:pPr>
              <a:r>
                <a:rPr lang="en-US" sz="4500" spc="225" dirty="0">
                  <a:solidFill>
                    <a:srgbClr val="F6C851"/>
                  </a:solidFill>
                  <a:latin typeface="Economica Bold"/>
                </a:rPr>
                <a:t>Coding skills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1455086" y="5473989"/>
            <a:ext cx="4390705" cy="2844434"/>
            <a:chOff x="0" y="-9525"/>
            <a:chExt cx="5854273" cy="3792579"/>
          </a:xfrm>
        </p:grpSpPr>
        <p:sp>
          <p:nvSpPr>
            <p:cNvPr id="24" name="TextBox 24"/>
            <p:cNvSpPr txBox="1"/>
            <p:nvPr/>
          </p:nvSpPr>
          <p:spPr>
            <a:xfrm>
              <a:off x="0" y="2010175"/>
              <a:ext cx="5854273" cy="17728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29"/>
                </a:lnSpc>
              </a:pPr>
              <a:r>
                <a:rPr lang="en-US" sz="2200" spc="175" dirty="0">
                  <a:solidFill>
                    <a:srgbClr val="FFFAEC"/>
                  </a:solidFill>
                  <a:latin typeface="Lato"/>
                </a:rPr>
                <a:t>Working with databases helped us master this topic and expanded our capabilities</a:t>
              </a: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-9525"/>
              <a:ext cx="5854273" cy="18466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400"/>
                </a:lnSpc>
              </a:pPr>
              <a:r>
                <a:rPr lang="en-US" sz="4500" spc="225" dirty="0">
                  <a:solidFill>
                    <a:srgbClr val="F6C851"/>
                  </a:solidFill>
                  <a:latin typeface="Economica Bold"/>
                </a:rPr>
                <a:t>Working with database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</TotalTime>
  <Words>363</Words>
  <Application>Microsoft Office PowerPoint</Application>
  <PresentationFormat>Произвольный</PresentationFormat>
  <Paragraphs>62</Paragraphs>
  <Slides>10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5" baseType="lpstr">
      <vt:lpstr>Economica Bold</vt:lpstr>
      <vt:lpstr>Lato</vt:lpstr>
      <vt:lpstr>Arial</vt:lpstr>
      <vt:lpstr>Calibri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New Building Project Overview</dc:title>
  <dc:creator>Administrator</dc:creator>
  <cp:lastModifiedBy>Алакен Кубатбеков</cp:lastModifiedBy>
  <cp:revision>15</cp:revision>
  <dcterms:created xsi:type="dcterms:W3CDTF">2006-08-16T00:00:00Z</dcterms:created>
  <dcterms:modified xsi:type="dcterms:W3CDTF">2022-09-16T09:37:14Z</dcterms:modified>
  <dc:identifier>DAEc9KrkOQs</dc:identifier>
</cp:coreProperties>
</file>